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5"/>
  </p:notesMasterIdLst>
  <p:sldIdLst>
    <p:sldId id="256" r:id="rId2"/>
    <p:sldId id="271" r:id="rId3"/>
    <p:sldId id="258" r:id="rId4"/>
    <p:sldId id="259" r:id="rId5"/>
    <p:sldId id="260" r:id="rId6"/>
    <p:sldId id="261" r:id="rId7"/>
    <p:sldId id="263" r:id="rId8"/>
    <p:sldId id="308" r:id="rId9"/>
    <p:sldId id="264" r:id="rId10"/>
    <p:sldId id="262" r:id="rId11"/>
    <p:sldId id="265" r:id="rId12"/>
    <p:sldId id="269" r:id="rId13"/>
    <p:sldId id="309" r:id="rId14"/>
  </p:sldIdLst>
  <p:sldSz cx="9144000" cy="5143500" type="screen16x9"/>
  <p:notesSz cx="6858000" cy="9144000"/>
  <p:embeddedFontLst>
    <p:embeddedFont>
      <p:font typeface="Bebas Neue" panose="020B0604020202020204" charset="-18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Rubik" panose="020B0604020202020204" charset="-79"/>
      <p:regular r:id="rId21"/>
      <p:bold r:id="rId22"/>
      <p:italic r:id="rId23"/>
      <p:boldItalic r:id="rId24"/>
    </p:embeddedFont>
    <p:embeddedFont>
      <p:font typeface="Syncopate" panose="020B0604020202020204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3C6E9F0-6D29-4270-A4DA-496C7249E442}">
  <a:tblStyle styleId="{23C6E9F0-6D29-4270-A4DA-496C7249E44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62aadfa1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62aadfa1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67e575c4f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67e575c4f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16443dfa47d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16443dfa47d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0c9bbfca61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0c9bbfca61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0c9bbfca61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10c9bbfca61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0c9bbfca6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0c9bbfca6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62aadfa187_2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62aadfa187_2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0c9bbfca61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0c9bbfca61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0c9bbfca61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0c9bbfca61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0c9bbfca6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10c9bbfca6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0c9bbfca61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0c9bbfca61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22544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0c9bbfca61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0c9bbfca61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5100" y="1738275"/>
            <a:ext cx="5271300" cy="199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5100" y="3995725"/>
            <a:ext cx="52713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740613" y="4405224"/>
            <a:ext cx="1482600" cy="14826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409000" y="4405224"/>
            <a:ext cx="1482600" cy="14826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740613" y="-745426"/>
            <a:ext cx="1482600" cy="14826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>
            <a:spLocks noGrp="1"/>
          </p:cNvSpPr>
          <p:nvPr>
            <p:ph type="pic" idx="2"/>
          </p:nvPr>
        </p:nvSpPr>
        <p:spPr>
          <a:xfrm>
            <a:off x="704081" y="1586310"/>
            <a:ext cx="2779200" cy="2779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6" name="Google Shape;136;p20"/>
          <p:cNvSpPr txBox="1">
            <a:spLocks noGrp="1"/>
          </p:cNvSpPr>
          <p:nvPr>
            <p:ph type="subTitle" idx="1"/>
          </p:nvPr>
        </p:nvSpPr>
        <p:spPr>
          <a:xfrm>
            <a:off x="3933100" y="2123000"/>
            <a:ext cx="4491000" cy="21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ubTitle" idx="3"/>
          </p:nvPr>
        </p:nvSpPr>
        <p:spPr>
          <a:xfrm>
            <a:off x="3933100" y="1681700"/>
            <a:ext cx="4491000" cy="40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latin typeface="Syncopate"/>
                <a:ea typeface="Syncopate"/>
                <a:cs typeface="Syncopate"/>
                <a:sym typeface="Syncopat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39" name="Google Shape;139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136382" y="4344720"/>
            <a:ext cx="1941949" cy="16110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16325" y="-808771"/>
            <a:ext cx="1941949" cy="1611009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0"/>
          <p:cNvSpPr/>
          <p:nvPr/>
        </p:nvSpPr>
        <p:spPr>
          <a:xfrm>
            <a:off x="8416878" y="4405224"/>
            <a:ext cx="1482600" cy="14826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_1_1_1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5"/>
          <p:cNvPicPr preferRelativeResize="0"/>
          <p:nvPr/>
        </p:nvPicPr>
        <p:blipFill rotWithShape="1">
          <a:blip r:embed="rId2">
            <a:alphaModFix/>
          </a:blip>
          <a:srcRect l="10660" t="25782" r="10667" b="21718"/>
          <a:stretch/>
        </p:blipFill>
        <p:spPr>
          <a:xfrm>
            <a:off x="6527950" y="-1664476"/>
            <a:ext cx="3512949" cy="331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5"/>
          <p:cNvPicPr preferRelativeResize="0"/>
          <p:nvPr/>
        </p:nvPicPr>
        <p:blipFill rotWithShape="1">
          <a:blip r:embed="rId3">
            <a:alphaModFix/>
          </a:blip>
          <a:srcRect l="8674" t="18122" r="23926" b="34373"/>
          <a:stretch/>
        </p:blipFill>
        <p:spPr>
          <a:xfrm>
            <a:off x="7238473" y="-1049129"/>
            <a:ext cx="2091900" cy="2084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77" name="Google Shape;177;p25"/>
          <p:cNvSpPr/>
          <p:nvPr/>
        </p:nvSpPr>
        <p:spPr>
          <a:xfrm>
            <a:off x="-740613" y="-745426"/>
            <a:ext cx="1482600" cy="14826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5"/>
          <p:cNvSpPr/>
          <p:nvPr/>
        </p:nvSpPr>
        <p:spPr>
          <a:xfrm>
            <a:off x="8402612" y="3484949"/>
            <a:ext cx="1482600" cy="14826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5"/>
          <p:cNvSpPr/>
          <p:nvPr/>
        </p:nvSpPr>
        <p:spPr>
          <a:xfrm>
            <a:off x="-740613" y="4405224"/>
            <a:ext cx="1482600" cy="14826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5"/>
          <p:cNvSpPr txBox="1">
            <a:spLocks noGrp="1"/>
          </p:cNvSpPr>
          <p:nvPr>
            <p:ph type="body" idx="1"/>
          </p:nvPr>
        </p:nvSpPr>
        <p:spPr>
          <a:xfrm>
            <a:off x="720000" y="1364750"/>
            <a:ext cx="7704000" cy="3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6"/>
          <p:cNvSpPr txBox="1">
            <a:spLocks noGrp="1"/>
          </p:cNvSpPr>
          <p:nvPr>
            <p:ph type="subTitle" idx="1"/>
          </p:nvPr>
        </p:nvSpPr>
        <p:spPr>
          <a:xfrm>
            <a:off x="720000" y="3090200"/>
            <a:ext cx="25113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Syncopate"/>
                <a:ea typeface="Syncopate"/>
                <a:cs typeface="Syncopate"/>
                <a:sym typeface="Syncopat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5" name="Google Shape;185;p26"/>
          <p:cNvSpPr txBox="1">
            <a:spLocks noGrp="1"/>
          </p:cNvSpPr>
          <p:nvPr>
            <p:ph type="subTitle" idx="2"/>
          </p:nvPr>
        </p:nvSpPr>
        <p:spPr>
          <a:xfrm>
            <a:off x="720000" y="3616400"/>
            <a:ext cx="2511300" cy="9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6"/>
          <p:cNvSpPr txBox="1">
            <a:spLocks noGrp="1"/>
          </p:cNvSpPr>
          <p:nvPr>
            <p:ph type="subTitle" idx="3"/>
          </p:nvPr>
        </p:nvSpPr>
        <p:spPr>
          <a:xfrm>
            <a:off x="3318812" y="3616400"/>
            <a:ext cx="2511300" cy="9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6"/>
          <p:cNvSpPr txBox="1">
            <a:spLocks noGrp="1"/>
          </p:cNvSpPr>
          <p:nvPr>
            <p:ph type="subTitle" idx="4"/>
          </p:nvPr>
        </p:nvSpPr>
        <p:spPr>
          <a:xfrm>
            <a:off x="5917600" y="3616400"/>
            <a:ext cx="2511300" cy="9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6"/>
          <p:cNvSpPr txBox="1">
            <a:spLocks noGrp="1"/>
          </p:cNvSpPr>
          <p:nvPr>
            <p:ph type="subTitle" idx="5"/>
          </p:nvPr>
        </p:nvSpPr>
        <p:spPr>
          <a:xfrm>
            <a:off x="3318812" y="3090200"/>
            <a:ext cx="25113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Syncopate"/>
                <a:ea typeface="Syncopate"/>
                <a:cs typeface="Syncopate"/>
                <a:sym typeface="Syncopat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9" name="Google Shape;189;p26"/>
          <p:cNvSpPr txBox="1">
            <a:spLocks noGrp="1"/>
          </p:cNvSpPr>
          <p:nvPr>
            <p:ph type="subTitle" idx="6"/>
          </p:nvPr>
        </p:nvSpPr>
        <p:spPr>
          <a:xfrm>
            <a:off x="5917600" y="3090200"/>
            <a:ext cx="25113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Syncopate"/>
                <a:ea typeface="Syncopate"/>
                <a:cs typeface="Syncopate"/>
                <a:sym typeface="Syncopat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0" name="Google Shape;190;p26"/>
          <p:cNvSpPr/>
          <p:nvPr/>
        </p:nvSpPr>
        <p:spPr>
          <a:xfrm>
            <a:off x="6541978" y="-2610860"/>
            <a:ext cx="5219700" cy="52197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1" name="Google Shape;191;p26"/>
          <p:cNvPicPr preferRelativeResize="0"/>
          <p:nvPr/>
        </p:nvPicPr>
        <p:blipFill rotWithShape="1">
          <a:blip r:embed="rId2">
            <a:alphaModFix/>
          </a:blip>
          <a:srcRect l="18473"/>
          <a:stretch/>
        </p:blipFill>
        <p:spPr>
          <a:xfrm>
            <a:off x="8428900" y="4372726"/>
            <a:ext cx="463401" cy="471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8"/>
          <p:cNvSpPr txBox="1">
            <a:spLocks noGrp="1"/>
          </p:cNvSpPr>
          <p:nvPr>
            <p:ph type="subTitle" idx="1"/>
          </p:nvPr>
        </p:nvSpPr>
        <p:spPr>
          <a:xfrm>
            <a:off x="720000" y="1594300"/>
            <a:ext cx="31416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Syncopate"/>
                <a:ea typeface="Syncopate"/>
                <a:cs typeface="Syncopate"/>
                <a:sym typeface="Syncopat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0" name="Google Shape;210;p28"/>
          <p:cNvSpPr txBox="1">
            <a:spLocks noGrp="1"/>
          </p:cNvSpPr>
          <p:nvPr>
            <p:ph type="subTitle" idx="2"/>
          </p:nvPr>
        </p:nvSpPr>
        <p:spPr>
          <a:xfrm>
            <a:off x="720000" y="2099650"/>
            <a:ext cx="31416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8"/>
          <p:cNvSpPr txBox="1">
            <a:spLocks noGrp="1"/>
          </p:cNvSpPr>
          <p:nvPr>
            <p:ph type="subTitle" idx="3"/>
          </p:nvPr>
        </p:nvSpPr>
        <p:spPr>
          <a:xfrm>
            <a:off x="4976901" y="2099650"/>
            <a:ext cx="31416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8"/>
          <p:cNvSpPr txBox="1">
            <a:spLocks noGrp="1"/>
          </p:cNvSpPr>
          <p:nvPr>
            <p:ph type="subTitle" idx="4"/>
          </p:nvPr>
        </p:nvSpPr>
        <p:spPr>
          <a:xfrm>
            <a:off x="720000" y="3895100"/>
            <a:ext cx="31416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28"/>
          <p:cNvSpPr txBox="1">
            <a:spLocks noGrp="1"/>
          </p:cNvSpPr>
          <p:nvPr>
            <p:ph type="subTitle" idx="5"/>
          </p:nvPr>
        </p:nvSpPr>
        <p:spPr>
          <a:xfrm>
            <a:off x="4976901" y="3895100"/>
            <a:ext cx="31416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8"/>
          <p:cNvSpPr txBox="1">
            <a:spLocks noGrp="1"/>
          </p:cNvSpPr>
          <p:nvPr>
            <p:ph type="subTitle" idx="6"/>
          </p:nvPr>
        </p:nvSpPr>
        <p:spPr>
          <a:xfrm>
            <a:off x="720000" y="3389750"/>
            <a:ext cx="31416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Syncopate"/>
                <a:ea typeface="Syncopate"/>
                <a:cs typeface="Syncopate"/>
                <a:sym typeface="Syncopat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5" name="Google Shape;215;p28"/>
          <p:cNvSpPr txBox="1">
            <a:spLocks noGrp="1"/>
          </p:cNvSpPr>
          <p:nvPr>
            <p:ph type="subTitle" idx="7"/>
          </p:nvPr>
        </p:nvSpPr>
        <p:spPr>
          <a:xfrm>
            <a:off x="4976899" y="1594300"/>
            <a:ext cx="31416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Syncopate"/>
                <a:ea typeface="Syncopate"/>
                <a:cs typeface="Syncopate"/>
                <a:sym typeface="Syncopat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6" name="Google Shape;216;p28"/>
          <p:cNvSpPr txBox="1">
            <a:spLocks noGrp="1"/>
          </p:cNvSpPr>
          <p:nvPr>
            <p:ph type="subTitle" idx="8"/>
          </p:nvPr>
        </p:nvSpPr>
        <p:spPr>
          <a:xfrm>
            <a:off x="4976899" y="3389750"/>
            <a:ext cx="31416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Syncopate"/>
                <a:ea typeface="Syncopate"/>
                <a:cs typeface="Syncopate"/>
                <a:sym typeface="Syncopat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7" name="Google Shape;217;p28"/>
          <p:cNvSpPr/>
          <p:nvPr/>
        </p:nvSpPr>
        <p:spPr>
          <a:xfrm>
            <a:off x="-740613" y="4405224"/>
            <a:ext cx="1482600" cy="14826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8"/>
          <p:cNvSpPr/>
          <p:nvPr/>
        </p:nvSpPr>
        <p:spPr>
          <a:xfrm>
            <a:off x="8402612" y="-745426"/>
            <a:ext cx="1482600" cy="14826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2"/>
          <p:cNvSpPr/>
          <p:nvPr/>
        </p:nvSpPr>
        <p:spPr>
          <a:xfrm>
            <a:off x="-753887" y="-745426"/>
            <a:ext cx="1482600" cy="14826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0" name="Google Shape;250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149656" y="4344720"/>
            <a:ext cx="1941949" cy="1611009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2"/>
          <p:cNvSpPr/>
          <p:nvPr/>
        </p:nvSpPr>
        <p:spPr>
          <a:xfrm>
            <a:off x="8415886" y="-745426"/>
            <a:ext cx="1482600" cy="14826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2"/>
          <p:cNvSpPr/>
          <p:nvPr/>
        </p:nvSpPr>
        <p:spPr>
          <a:xfrm>
            <a:off x="8530899" y="4510674"/>
            <a:ext cx="409500" cy="4095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33"/>
          <p:cNvPicPr preferRelativeResize="0"/>
          <p:nvPr/>
        </p:nvPicPr>
        <p:blipFill rotWithShape="1">
          <a:blip r:embed="rId2">
            <a:alphaModFix/>
          </a:blip>
          <a:srcRect l="17850" t="3093" b="3168"/>
          <a:stretch/>
        </p:blipFill>
        <p:spPr>
          <a:xfrm>
            <a:off x="6819073" y="-2232623"/>
            <a:ext cx="4698726" cy="4447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3"/>
          <p:cNvPicPr preferRelativeResize="0"/>
          <p:nvPr/>
        </p:nvPicPr>
        <p:blipFill rotWithShape="1">
          <a:blip r:embed="rId3">
            <a:alphaModFix/>
          </a:blip>
          <a:srcRect l="8674" t="18122" r="23926" b="34373"/>
          <a:stretch/>
        </p:blipFill>
        <p:spPr>
          <a:xfrm>
            <a:off x="-731325" y="-740749"/>
            <a:ext cx="1473000" cy="1467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56" name="Google Shape;256;p33"/>
          <p:cNvPicPr preferRelativeResize="0"/>
          <p:nvPr/>
        </p:nvPicPr>
        <p:blipFill rotWithShape="1">
          <a:blip r:embed="rId3">
            <a:alphaModFix/>
          </a:blip>
          <a:srcRect l="8674" t="18122" r="23926" b="34373"/>
          <a:stretch/>
        </p:blipFill>
        <p:spPr>
          <a:xfrm>
            <a:off x="741733" y="-740749"/>
            <a:ext cx="1473000" cy="1467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57" name="Google Shape;257;p33"/>
          <p:cNvSpPr/>
          <p:nvPr/>
        </p:nvSpPr>
        <p:spPr>
          <a:xfrm>
            <a:off x="-3468" y="-18528"/>
            <a:ext cx="1492500" cy="14925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33"/>
          <p:cNvSpPr/>
          <p:nvPr/>
        </p:nvSpPr>
        <p:spPr>
          <a:xfrm>
            <a:off x="-753887" y="4405224"/>
            <a:ext cx="1482600" cy="14826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638401" y="2577775"/>
            <a:ext cx="6200054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715100" y="2199400"/>
            <a:ext cx="7713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4500" b="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535000"/>
            <a:ext cx="2309700" cy="1593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715100" y="3097475"/>
            <a:ext cx="5589900" cy="4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715100" y="3042175"/>
            <a:ext cx="2874600" cy="47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solidFill>
                  <a:schemeClr val="dk1"/>
                </a:solidFill>
                <a:latin typeface="Syncopate"/>
                <a:ea typeface="Syncopate"/>
                <a:cs typeface="Syncopate"/>
                <a:sym typeface="Syncopat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2"/>
          </p:nvPr>
        </p:nvSpPr>
        <p:spPr>
          <a:xfrm>
            <a:off x="3973834" y="3042175"/>
            <a:ext cx="2874600" cy="47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solidFill>
                  <a:schemeClr val="dk1"/>
                </a:solidFill>
                <a:latin typeface="Syncopate"/>
                <a:ea typeface="Syncopate"/>
                <a:cs typeface="Syncopate"/>
                <a:sym typeface="Syncopat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3"/>
          </p:nvPr>
        </p:nvSpPr>
        <p:spPr>
          <a:xfrm>
            <a:off x="715100" y="3537500"/>
            <a:ext cx="2874600" cy="10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3973834" y="3537500"/>
            <a:ext cx="2874600" cy="10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8407510" y="1830449"/>
            <a:ext cx="1482600" cy="14826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-740613" y="4405224"/>
            <a:ext cx="1482600" cy="14826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" name="Google Shape;3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16325" y="-808771"/>
            <a:ext cx="1941949" cy="16110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7"/>
          <p:cNvPicPr preferRelativeResize="0"/>
          <p:nvPr/>
        </p:nvPicPr>
        <p:blipFill rotWithShape="1">
          <a:blip r:embed="rId2">
            <a:alphaModFix/>
          </a:blip>
          <a:srcRect l="8674" t="18122" r="23926" b="34373"/>
          <a:stretch/>
        </p:blipFill>
        <p:spPr>
          <a:xfrm>
            <a:off x="-731325" y="-740749"/>
            <a:ext cx="1473000" cy="1467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42" name="Google Shape;42;p7"/>
          <p:cNvPicPr preferRelativeResize="0"/>
          <p:nvPr/>
        </p:nvPicPr>
        <p:blipFill rotWithShape="1">
          <a:blip r:embed="rId2">
            <a:alphaModFix/>
          </a:blip>
          <a:srcRect l="8674" t="18122" r="23926" b="34373"/>
          <a:stretch/>
        </p:blipFill>
        <p:spPr>
          <a:xfrm>
            <a:off x="741733" y="-740749"/>
            <a:ext cx="1473000" cy="1467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720000" y="1704300"/>
            <a:ext cx="4287000" cy="119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ubTitle" idx="1"/>
          </p:nvPr>
        </p:nvSpPr>
        <p:spPr>
          <a:xfrm>
            <a:off x="720000" y="3031400"/>
            <a:ext cx="4287000" cy="15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>
            <a:spLocks noGrp="1"/>
          </p:cNvSpPr>
          <p:nvPr>
            <p:ph type="pic" idx="2"/>
          </p:nvPr>
        </p:nvSpPr>
        <p:spPr>
          <a:xfrm>
            <a:off x="5311625" y="885000"/>
            <a:ext cx="3229800" cy="3229800"/>
          </a:xfrm>
          <a:prstGeom prst="ellipse">
            <a:avLst/>
          </a:prstGeom>
          <a:noFill/>
          <a:ln>
            <a:noFill/>
          </a:ln>
        </p:spPr>
      </p:sp>
      <p:pic>
        <p:nvPicPr>
          <p:cNvPr id="46" name="Google Shape;46;p7"/>
          <p:cNvPicPr preferRelativeResize="0"/>
          <p:nvPr/>
        </p:nvPicPr>
        <p:blipFill rotWithShape="1">
          <a:blip r:embed="rId3">
            <a:alphaModFix/>
          </a:blip>
          <a:srcRect l="17850" t="3093" b="3168"/>
          <a:stretch/>
        </p:blipFill>
        <p:spPr>
          <a:xfrm>
            <a:off x="6819073" y="-2232623"/>
            <a:ext cx="4698726" cy="4447799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7"/>
          <p:cNvSpPr/>
          <p:nvPr/>
        </p:nvSpPr>
        <p:spPr>
          <a:xfrm>
            <a:off x="-740613" y="4405224"/>
            <a:ext cx="1482600" cy="14826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" name="Google Shape;48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638401" y="2577775"/>
            <a:ext cx="6200054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7"/>
          <p:cNvSpPr/>
          <p:nvPr/>
        </p:nvSpPr>
        <p:spPr>
          <a:xfrm>
            <a:off x="8224149" y="4198999"/>
            <a:ext cx="409500" cy="4095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subTitle" idx="1"/>
          </p:nvPr>
        </p:nvSpPr>
        <p:spPr>
          <a:xfrm>
            <a:off x="1388200" y="3574900"/>
            <a:ext cx="6367800" cy="45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title"/>
          </p:nvPr>
        </p:nvSpPr>
        <p:spPr>
          <a:xfrm>
            <a:off x="1388100" y="9348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 hasCustomPrompt="1"/>
          </p:nvPr>
        </p:nvSpPr>
        <p:spPr>
          <a:xfrm>
            <a:off x="2474600" y="1469675"/>
            <a:ext cx="5256600" cy="15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2474600" y="2980825"/>
            <a:ext cx="5256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68" name="Google Shape;6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2582201" y="-2574170"/>
            <a:ext cx="6200054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577952" y="2577775"/>
            <a:ext cx="6200054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1"/>
          <p:cNvSpPr/>
          <p:nvPr/>
        </p:nvSpPr>
        <p:spPr>
          <a:xfrm>
            <a:off x="6841616" y="-2300449"/>
            <a:ext cx="4609500" cy="46095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3"/>
          <p:cNvPicPr preferRelativeResize="0"/>
          <p:nvPr/>
        </p:nvPicPr>
        <p:blipFill rotWithShape="1">
          <a:blip r:embed="rId2">
            <a:alphaModFix/>
          </a:blip>
          <a:srcRect l="8674" t="18122" r="23926" b="34373"/>
          <a:stretch/>
        </p:blipFill>
        <p:spPr>
          <a:xfrm>
            <a:off x="6945944" y="-1124927"/>
            <a:ext cx="3209100" cy="3198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302000"/>
            <a:ext cx="984000" cy="59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"/>
          </p:nvPr>
        </p:nvSpPr>
        <p:spPr>
          <a:xfrm>
            <a:off x="720000" y="2263406"/>
            <a:ext cx="2568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3" hasCustomPrompt="1"/>
          </p:nvPr>
        </p:nvSpPr>
        <p:spPr>
          <a:xfrm>
            <a:off x="3288000" y="1302000"/>
            <a:ext cx="984000" cy="59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"/>
          </p:nvPr>
        </p:nvSpPr>
        <p:spPr>
          <a:xfrm>
            <a:off x="3288000" y="2263406"/>
            <a:ext cx="2568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5" hasCustomPrompt="1"/>
          </p:nvPr>
        </p:nvSpPr>
        <p:spPr>
          <a:xfrm>
            <a:off x="720000" y="2938999"/>
            <a:ext cx="984000" cy="59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6"/>
          </p:nvPr>
        </p:nvSpPr>
        <p:spPr>
          <a:xfrm>
            <a:off x="720000" y="3913350"/>
            <a:ext cx="2568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7" hasCustomPrompt="1"/>
          </p:nvPr>
        </p:nvSpPr>
        <p:spPr>
          <a:xfrm>
            <a:off x="3288000" y="2938999"/>
            <a:ext cx="984000" cy="59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8"/>
          </p:nvPr>
        </p:nvSpPr>
        <p:spPr>
          <a:xfrm>
            <a:off x="3288000" y="3913350"/>
            <a:ext cx="2568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9"/>
          </p:nvPr>
        </p:nvSpPr>
        <p:spPr>
          <a:xfrm>
            <a:off x="720000" y="1763073"/>
            <a:ext cx="2568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Syncopate"/>
                <a:ea typeface="Syncopate"/>
                <a:cs typeface="Syncopate"/>
                <a:sym typeface="Syncopat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13"/>
          </p:nvPr>
        </p:nvSpPr>
        <p:spPr>
          <a:xfrm>
            <a:off x="3288000" y="1763073"/>
            <a:ext cx="2568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Syncopate"/>
                <a:ea typeface="Syncopate"/>
                <a:cs typeface="Syncopate"/>
                <a:sym typeface="Syncopat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4"/>
          </p:nvPr>
        </p:nvSpPr>
        <p:spPr>
          <a:xfrm>
            <a:off x="720000" y="3416840"/>
            <a:ext cx="2568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Syncopate"/>
                <a:ea typeface="Syncopate"/>
                <a:cs typeface="Syncopate"/>
                <a:sym typeface="Syncopat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5"/>
          </p:nvPr>
        </p:nvSpPr>
        <p:spPr>
          <a:xfrm>
            <a:off x="3288000" y="3416840"/>
            <a:ext cx="2568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Syncopate"/>
                <a:ea typeface="Syncopate"/>
                <a:cs typeface="Syncopate"/>
                <a:sym typeface="Syncopat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16" hasCustomPrompt="1"/>
          </p:nvPr>
        </p:nvSpPr>
        <p:spPr>
          <a:xfrm>
            <a:off x="5856000" y="2939000"/>
            <a:ext cx="984000" cy="59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7"/>
          </p:nvPr>
        </p:nvSpPr>
        <p:spPr>
          <a:xfrm>
            <a:off x="5856000" y="3913350"/>
            <a:ext cx="2568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8"/>
          </p:nvPr>
        </p:nvSpPr>
        <p:spPr>
          <a:xfrm>
            <a:off x="5856000" y="3416840"/>
            <a:ext cx="2568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Syncopate"/>
                <a:ea typeface="Syncopate"/>
                <a:cs typeface="Syncopate"/>
                <a:sym typeface="Syncopat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/>
          <p:nvPr/>
        </p:nvSpPr>
        <p:spPr>
          <a:xfrm>
            <a:off x="-740613" y="4405224"/>
            <a:ext cx="1482600" cy="14826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3"/>
          <p:cNvSpPr/>
          <p:nvPr/>
        </p:nvSpPr>
        <p:spPr>
          <a:xfrm>
            <a:off x="-740613" y="-745426"/>
            <a:ext cx="1482600" cy="14826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3"/>
          <p:cNvSpPr/>
          <p:nvPr/>
        </p:nvSpPr>
        <p:spPr>
          <a:xfrm>
            <a:off x="8416878" y="4405224"/>
            <a:ext cx="1482600" cy="14826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">
    <p:bg>
      <p:bgPr>
        <a:solidFill>
          <a:schemeClr val="dk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2582201" y="-2574170"/>
            <a:ext cx="6200054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577952" y="2577775"/>
            <a:ext cx="6200054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/>
          <p:nvPr/>
        </p:nvSpPr>
        <p:spPr>
          <a:xfrm>
            <a:off x="5493316" y="-2300449"/>
            <a:ext cx="4609500" cy="46095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4" name="Google Shape;104;p15"/>
          <p:cNvPicPr preferRelativeResize="0"/>
          <p:nvPr/>
        </p:nvPicPr>
        <p:blipFill rotWithShape="1">
          <a:blip r:embed="rId3">
            <a:alphaModFix/>
          </a:blip>
          <a:srcRect l="10660" t="26339" r="10667" b="21337"/>
          <a:stretch/>
        </p:blipFill>
        <p:spPr>
          <a:xfrm rot="-5400000">
            <a:off x="355038" y="3777900"/>
            <a:ext cx="4557725" cy="4287452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 txBox="1">
            <a:spLocks noGrp="1"/>
          </p:cNvSpPr>
          <p:nvPr>
            <p:ph type="title"/>
          </p:nvPr>
        </p:nvSpPr>
        <p:spPr>
          <a:xfrm>
            <a:off x="3398025" y="1870200"/>
            <a:ext cx="4752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45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1775250"/>
            <a:ext cx="2309700" cy="1593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7" name="Google Shape;107;p15"/>
          <p:cNvSpPr txBox="1">
            <a:spLocks noGrp="1"/>
          </p:cNvSpPr>
          <p:nvPr>
            <p:ph type="subTitle" idx="1"/>
          </p:nvPr>
        </p:nvSpPr>
        <p:spPr>
          <a:xfrm>
            <a:off x="3398025" y="2768275"/>
            <a:ext cx="4752000" cy="4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copate"/>
              <a:buNone/>
              <a:defRPr sz="3000" b="1">
                <a:solidFill>
                  <a:schemeClr val="dk1"/>
                </a:solidFill>
                <a:latin typeface="Syncopate"/>
                <a:ea typeface="Syncopate"/>
                <a:cs typeface="Syncopate"/>
                <a:sym typeface="Syncopat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5" r:id="rId5"/>
    <p:sldLayoutId id="2147483657" r:id="rId6"/>
    <p:sldLayoutId id="2147483658" r:id="rId7"/>
    <p:sldLayoutId id="2147483659" r:id="rId8"/>
    <p:sldLayoutId id="2147483661" r:id="rId9"/>
    <p:sldLayoutId id="2147483666" r:id="rId10"/>
    <p:sldLayoutId id="2147483671" r:id="rId11"/>
    <p:sldLayoutId id="2147483672" r:id="rId12"/>
    <p:sldLayoutId id="2147483674" r:id="rId13"/>
    <p:sldLayoutId id="2147483678" r:id="rId14"/>
    <p:sldLayoutId id="2147483679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7"/>
          <p:cNvSpPr txBox="1">
            <a:spLocks noGrp="1"/>
          </p:cNvSpPr>
          <p:nvPr>
            <p:ph type="ctrTitle"/>
          </p:nvPr>
        </p:nvSpPr>
        <p:spPr>
          <a:xfrm>
            <a:off x="715100" y="1738275"/>
            <a:ext cx="5271300" cy="199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MD" sz="4200" dirty="0"/>
              <a:t>2 Proiecte de succes</a:t>
            </a:r>
            <a:r>
              <a:rPr lang="en" sz="4500" b="0" dirty="0">
                <a:solidFill>
                  <a:schemeClr val="dk1"/>
                </a:solidFill>
              </a:rPr>
              <a:t> </a:t>
            </a:r>
            <a:r>
              <a:rPr lang="ro-RO" sz="4500" b="0" dirty="0">
                <a:solidFill>
                  <a:schemeClr val="dk1"/>
                </a:solidFill>
              </a:rPr>
              <a:t>Și 2</a:t>
            </a:r>
            <a:r>
              <a:rPr lang="ro-RO" sz="4500" b="0" dirty="0"/>
              <a:t> Proiecte fără succes</a:t>
            </a:r>
            <a:endParaRPr sz="4500" b="0" dirty="0">
              <a:solidFill>
                <a:schemeClr val="dk1"/>
              </a:solidFill>
            </a:endParaRPr>
          </a:p>
        </p:txBody>
      </p:sp>
      <p:sp>
        <p:nvSpPr>
          <p:cNvPr id="270" name="Google Shape;270;p37"/>
          <p:cNvSpPr txBox="1">
            <a:spLocks noGrp="1"/>
          </p:cNvSpPr>
          <p:nvPr>
            <p:ph type="subTitle" idx="1"/>
          </p:nvPr>
        </p:nvSpPr>
        <p:spPr>
          <a:xfrm>
            <a:off x="715100" y="3995725"/>
            <a:ext cx="52713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A realizat studentul grupei TI-214 Buza Cătălin</a:t>
            </a:r>
            <a:endParaRPr dirty="0"/>
          </a:p>
        </p:txBody>
      </p:sp>
      <p:grpSp>
        <p:nvGrpSpPr>
          <p:cNvPr id="271" name="Google Shape;271;p37"/>
          <p:cNvGrpSpPr/>
          <p:nvPr/>
        </p:nvGrpSpPr>
        <p:grpSpPr>
          <a:xfrm>
            <a:off x="5047294" y="-753896"/>
            <a:ext cx="5146167" cy="5897396"/>
            <a:chOff x="4725825" y="-750364"/>
            <a:chExt cx="5146167" cy="5897396"/>
          </a:xfrm>
        </p:grpSpPr>
        <p:sp>
          <p:nvSpPr>
            <p:cNvPr id="272" name="Google Shape;272;p37"/>
            <p:cNvSpPr/>
            <p:nvPr/>
          </p:nvSpPr>
          <p:spPr>
            <a:xfrm>
              <a:off x="7671950" y="2211785"/>
              <a:ext cx="1473000" cy="1467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7"/>
            <p:cNvSpPr/>
            <p:nvPr/>
          </p:nvSpPr>
          <p:spPr>
            <a:xfrm>
              <a:off x="6201925" y="735250"/>
              <a:ext cx="2942100" cy="298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7"/>
            <p:cNvSpPr/>
            <p:nvPr/>
          </p:nvSpPr>
          <p:spPr>
            <a:xfrm>
              <a:off x="4729625" y="-3025"/>
              <a:ext cx="4407600" cy="796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75" name="Google Shape;275;p37"/>
            <p:cNvPicPr preferRelativeResize="0"/>
            <p:nvPr/>
          </p:nvPicPr>
          <p:blipFill rotWithShape="1">
            <a:blip r:embed="rId3">
              <a:alphaModFix/>
            </a:blip>
            <a:srcRect l="8674" t="18120" r="23926" b="34230"/>
            <a:stretch/>
          </p:blipFill>
          <p:spPr>
            <a:xfrm>
              <a:off x="4725825" y="-3025"/>
              <a:ext cx="1473000" cy="1472400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276" name="Google Shape;276;p37"/>
            <p:cNvPicPr preferRelativeResize="0"/>
            <p:nvPr/>
          </p:nvPicPr>
          <p:blipFill rotWithShape="1">
            <a:blip r:embed="rId3">
              <a:alphaModFix/>
            </a:blip>
            <a:srcRect l="8674" t="18120" r="23926" b="34230"/>
            <a:stretch/>
          </p:blipFill>
          <p:spPr>
            <a:xfrm>
              <a:off x="6198950" y="-3025"/>
              <a:ext cx="1473000" cy="1472400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277" name="Google Shape;277;p37"/>
            <p:cNvPicPr preferRelativeResize="0"/>
            <p:nvPr/>
          </p:nvPicPr>
          <p:blipFill rotWithShape="1">
            <a:blip r:embed="rId3">
              <a:alphaModFix/>
            </a:blip>
            <a:srcRect l="8674" t="18122" r="23926" b="34373"/>
            <a:stretch/>
          </p:blipFill>
          <p:spPr>
            <a:xfrm>
              <a:off x="8398992" y="-3024"/>
              <a:ext cx="1473000" cy="1467900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278" name="Google Shape;278;p37"/>
            <p:cNvPicPr preferRelativeResize="0"/>
            <p:nvPr/>
          </p:nvPicPr>
          <p:blipFill rotWithShape="1">
            <a:blip r:embed="rId3">
              <a:alphaModFix/>
            </a:blip>
            <a:srcRect l="8674" t="17976" r="23926" b="34177"/>
            <a:stretch/>
          </p:blipFill>
          <p:spPr>
            <a:xfrm>
              <a:off x="6198950" y="1464825"/>
              <a:ext cx="1473000" cy="1478400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279" name="Google Shape;279;p37"/>
            <p:cNvPicPr preferRelativeResize="0"/>
            <p:nvPr/>
          </p:nvPicPr>
          <p:blipFill rotWithShape="1">
            <a:blip r:embed="rId3">
              <a:alphaModFix/>
            </a:blip>
            <a:srcRect l="8674" t="18122" r="23926" b="34373"/>
            <a:stretch/>
          </p:blipFill>
          <p:spPr>
            <a:xfrm>
              <a:off x="7672005" y="1469329"/>
              <a:ext cx="1473000" cy="14679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280" name="Google Shape;280;p37"/>
            <p:cNvSpPr/>
            <p:nvPr/>
          </p:nvSpPr>
          <p:spPr>
            <a:xfrm>
              <a:off x="6924794" y="2199586"/>
              <a:ext cx="1492500" cy="14925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81" name="Google Shape;281;p37"/>
            <p:cNvPicPr preferRelativeResize="0"/>
            <p:nvPr/>
          </p:nvPicPr>
          <p:blipFill rotWithShape="1">
            <a:blip r:embed="rId3">
              <a:alphaModFix/>
            </a:blip>
            <a:srcRect l="8674" t="18122" r="23926" b="34373"/>
            <a:stretch/>
          </p:blipFill>
          <p:spPr>
            <a:xfrm>
              <a:off x="7672005" y="2937246"/>
              <a:ext cx="1473000" cy="1467900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282" name="Google Shape;282;p37"/>
            <p:cNvPicPr preferRelativeResize="0"/>
            <p:nvPr/>
          </p:nvPicPr>
          <p:blipFill rotWithShape="1">
            <a:blip r:embed="rId3">
              <a:alphaModFix/>
            </a:blip>
            <a:srcRect l="8674" t="17977" r="23926" b="34373"/>
            <a:stretch/>
          </p:blipFill>
          <p:spPr>
            <a:xfrm>
              <a:off x="6198950" y="2937200"/>
              <a:ext cx="1473000" cy="14724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283" name="Google Shape;283;p37"/>
            <p:cNvSpPr/>
            <p:nvPr/>
          </p:nvSpPr>
          <p:spPr>
            <a:xfrm>
              <a:off x="6930657" y="3664432"/>
              <a:ext cx="1482600" cy="14826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7"/>
            <p:cNvSpPr/>
            <p:nvPr/>
          </p:nvSpPr>
          <p:spPr>
            <a:xfrm>
              <a:off x="7652394" y="-750364"/>
              <a:ext cx="1492500" cy="1492500"/>
            </a:xfrm>
            <a:prstGeom prst="plaqu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7"/>
            <p:cNvSpPr/>
            <p:nvPr/>
          </p:nvSpPr>
          <p:spPr>
            <a:xfrm>
              <a:off x="5459982" y="725898"/>
              <a:ext cx="1482600" cy="14826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" name="Google Shape;286;p37"/>
          <p:cNvSpPr txBox="1">
            <a:spLocks noGrp="1"/>
          </p:cNvSpPr>
          <p:nvPr>
            <p:ph type="ctrTitle"/>
          </p:nvPr>
        </p:nvSpPr>
        <p:spPr>
          <a:xfrm>
            <a:off x="6464275" y="3172375"/>
            <a:ext cx="9690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500" b="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500" b="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87" name="Google Shape;287;p37"/>
          <p:cNvSpPr/>
          <p:nvPr/>
        </p:nvSpPr>
        <p:spPr>
          <a:xfrm>
            <a:off x="2650191" y="391843"/>
            <a:ext cx="409500" cy="4095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2800" dirty="0" err="1">
                <a:solidFill>
                  <a:srgbClr val="476FD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Analiza</a:t>
            </a:r>
            <a:r>
              <a:rPr lang="en-US" sz="2800" dirty="0">
                <a:solidFill>
                  <a:srgbClr val="476FD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476FD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cauzelor</a:t>
            </a:r>
            <a:r>
              <a:rPr lang="en-US" sz="2800" dirty="0">
                <a:solidFill>
                  <a:srgbClr val="476FD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</a:t>
            </a:r>
            <a:r>
              <a:rPr lang="ro-RO" sz="2800" dirty="0">
                <a:solidFill>
                  <a:srgbClr val="476FD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ș</a:t>
            </a:r>
            <a:r>
              <a:rPr lang="en-US" sz="2800" dirty="0" err="1">
                <a:solidFill>
                  <a:srgbClr val="476FD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ecului</a:t>
            </a:r>
            <a:r>
              <a:rPr lang="en-US" sz="2800" dirty="0">
                <a:solidFill>
                  <a:srgbClr val="476FD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o-RO" sz="2800" dirty="0" err="1">
                <a:solidFill>
                  <a:srgbClr val="476FD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proeictului</a:t>
            </a:r>
            <a:r>
              <a:rPr lang="ro-RO" sz="2800" dirty="0">
                <a:solidFill>
                  <a:srgbClr val="476FD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Google Glass </a:t>
            </a:r>
            <a:br>
              <a:rPr lang="ro-RO" sz="3200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</a:br>
            <a:endParaRPr b="0" dirty="0"/>
          </a:p>
        </p:txBody>
      </p:sp>
      <p:sp>
        <p:nvSpPr>
          <p:cNvPr id="376" name="Google Shape;376;p43"/>
          <p:cNvSpPr txBox="1">
            <a:spLocks noGrp="1"/>
          </p:cNvSpPr>
          <p:nvPr>
            <p:ph type="body" idx="1"/>
          </p:nvPr>
        </p:nvSpPr>
        <p:spPr>
          <a:xfrm>
            <a:off x="720000" y="842963"/>
            <a:ext cx="7704000" cy="37653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endParaRPr lang="ro-MD" b="1" dirty="0"/>
          </a:p>
          <a:p>
            <a:r>
              <a:rPr lang="ro-MD" b="1" dirty="0"/>
              <a:t>Prețul ridicat</a:t>
            </a:r>
            <a:r>
              <a:rPr lang="ro-MD" dirty="0"/>
              <a:t>: Unul dintre cele mai mari obstacole pentru adoptarea largă a Google Glass a fost prețul său inițial extrem de ridicat. Costul dispozitivului era în jur de 1.500 de dolari, ceea ce îl făcea inaccesibil pentru majoritatea consumatorilor.</a:t>
            </a:r>
          </a:p>
          <a:p>
            <a:r>
              <a:rPr lang="ro-MD" b="1" dirty="0"/>
              <a:t>Probleme de intimitate și securitate</a:t>
            </a:r>
            <a:r>
              <a:rPr lang="ro-MD" dirty="0"/>
              <a:t>: Google Glass a ridicat preocupări semnificative cu privire la intimitate și securitate. Deoarece dispozitivul era echipat cu o cameră video, utilizatorii puteau să înregistreze și să fotografieze persoane fără să le ceară permisiunea, ceea ce a declanșat o serie de controverse și discuții legate de respectarea vieții private.</a:t>
            </a:r>
          </a:p>
          <a:p>
            <a:r>
              <a:rPr lang="ro-MD" b="1" dirty="0"/>
              <a:t>Reacții negative din partea publicului</a:t>
            </a:r>
            <a:r>
              <a:rPr lang="ro-MD" dirty="0"/>
              <a:t>: În timp ce unii oameni au fost entuziasmați de tehnologia Google Glass, alții au avut reacții negative. Oamenii au simțit că dispozitivul părea futurist și ciudat, ceea ce a dus la fenomenul numit "</a:t>
            </a:r>
            <a:r>
              <a:rPr lang="ro-MD" dirty="0" err="1"/>
              <a:t>Glasshole</a:t>
            </a:r>
            <a:r>
              <a:rPr lang="ro-MD" dirty="0"/>
              <a:t>," un termen folosit pentru a descrie utilizatorii obraznici sau nepoliticoși ai dispozitivului.</a:t>
            </a:r>
          </a:p>
          <a:p>
            <a:r>
              <a:rPr lang="ro-MD" b="1" dirty="0"/>
              <a:t>Probleme de performanță și funcționalitate limitată</a:t>
            </a:r>
            <a:r>
              <a:rPr lang="ro-MD" dirty="0"/>
              <a:t>: Google Glass a avut și probleme de performanță și funcționalitate limitată. Durata bateriei a fost scurtă, iar funcțiile disponibile au fost limitate în comparație cu așteptările utilizatorilor.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6"/>
          <p:cNvSpPr txBox="1">
            <a:spLocks noGrp="1"/>
          </p:cNvSpPr>
          <p:nvPr>
            <p:ph type="title"/>
          </p:nvPr>
        </p:nvSpPr>
        <p:spPr>
          <a:xfrm>
            <a:off x="1338860" y="339213"/>
            <a:ext cx="6392340" cy="168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ro-RO" sz="3600" dirty="0"/>
              <a:t>Microsoft Windows Vista</a:t>
            </a:r>
            <a:br>
              <a:rPr lang="ro-RO" sz="3600" dirty="0"/>
            </a:br>
            <a:endParaRPr sz="3600" dirty="0"/>
          </a:p>
        </p:txBody>
      </p:sp>
      <p:pic>
        <p:nvPicPr>
          <p:cNvPr id="4098" name="Picture 2" descr="Windows Vista - Wikipedia">
            <a:extLst>
              <a:ext uri="{FF2B5EF4-FFF2-40B4-BE49-F238E27FC236}">
                <a16:creationId xmlns:a16="http://schemas.microsoft.com/office/drawing/2014/main" id="{CE2AD935-7324-4AE2-BCC4-7D127170A4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207" y="1454560"/>
            <a:ext cx="4537587" cy="3403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5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ro-RO" dirty="0"/>
              <a:t>Cauzele </a:t>
            </a:r>
            <a:r>
              <a:rPr lang="ro-RO" dirty="0" err="1"/>
              <a:t>eȘecului</a:t>
            </a:r>
            <a:r>
              <a:rPr lang="en" dirty="0"/>
              <a:t> </a:t>
            </a:r>
            <a:endParaRPr b="0" dirty="0"/>
          </a:p>
        </p:txBody>
      </p:sp>
      <p:sp>
        <p:nvSpPr>
          <p:cNvPr id="10" name="Dreptunghi 9">
            <a:extLst>
              <a:ext uri="{FF2B5EF4-FFF2-40B4-BE49-F238E27FC236}">
                <a16:creationId xmlns:a16="http://schemas.microsoft.com/office/drawing/2014/main" id="{2F1682DA-597E-4E05-8133-E5D5867FE6C7}"/>
              </a:ext>
            </a:extLst>
          </p:cNvPr>
          <p:cNvSpPr/>
          <p:nvPr/>
        </p:nvSpPr>
        <p:spPr>
          <a:xfrm>
            <a:off x="864394" y="1078707"/>
            <a:ext cx="7479506" cy="4862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MD" b="1" dirty="0">
                <a:solidFill>
                  <a:schemeClr val="tx1"/>
                </a:solidFill>
              </a:rPr>
              <a:t>Probleme de performanță și </a:t>
            </a:r>
            <a:r>
              <a:rPr lang="ro-MD" b="1" dirty="0" err="1">
                <a:solidFill>
                  <a:schemeClr val="tx1"/>
                </a:solidFill>
              </a:rPr>
              <a:t>stabilitate:</a:t>
            </a:r>
            <a:r>
              <a:rPr lang="ro-MD" dirty="0" err="1"/>
              <a:t>Vista</a:t>
            </a:r>
            <a:r>
              <a:rPr lang="ro-MD" dirty="0"/>
              <a:t> a fost perceput ca fiind instabil și ineficient în comparație cu alte sisteme de operare, mai ales în primele versiuni. Aceasta a condus la frustrare în rândul utilizatorilor și la recenzii nefavorabile.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MD" b="1" dirty="0">
                <a:solidFill>
                  <a:schemeClr val="tx1"/>
                </a:solidFill>
              </a:rPr>
              <a:t>Lansarea </a:t>
            </a:r>
            <a:r>
              <a:rPr lang="ro-MD" b="1" dirty="0" err="1">
                <a:solidFill>
                  <a:schemeClr val="tx1"/>
                </a:solidFill>
              </a:rPr>
              <a:t>prematură:</a:t>
            </a:r>
            <a:r>
              <a:rPr lang="ro-MD" dirty="0" err="1"/>
              <a:t>Unii</a:t>
            </a:r>
            <a:r>
              <a:rPr lang="ro-MD" dirty="0"/>
              <a:t> critici și experți consideră că Microsoft a lansat Windows Vista prea devreme, înainte ca problemele semnificative de performanță și compatibilitate să fie complet rezolvate. Acest lucru a contribuit la creșterea insatisfacției utilizatorilor.</a:t>
            </a:r>
            <a:endParaRPr lang="en-US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MD" b="1" dirty="0" err="1">
                <a:solidFill>
                  <a:schemeClr val="tx1"/>
                </a:solidFill>
              </a:rPr>
              <a:t>Concurența:</a:t>
            </a:r>
            <a:r>
              <a:rPr lang="ro-MD" dirty="0" err="1"/>
              <a:t>În</a:t>
            </a:r>
            <a:r>
              <a:rPr lang="ro-MD" dirty="0"/>
              <a:t> timpul lansării Windows Vista, Microsoft a concurat cu alte sisteme de operare, cum ar fi Windows XP și variante de Linux. Aceasta a pus și mai multă presiune asupra acceptării sistemului de operare.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MD" b="1" dirty="0">
                <a:solidFill>
                  <a:schemeClr val="tx1"/>
                </a:solidFill>
              </a:rPr>
              <a:t>Cerințe hardware </a:t>
            </a:r>
            <a:r>
              <a:rPr lang="ro-MD" b="1" dirty="0" err="1">
                <a:solidFill>
                  <a:schemeClr val="tx1"/>
                </a:solidFill>
              </a:rPr>
              <a:t>ridicate:</a:t>
            </a:r>
            <a:r>
              <a:rPr lang="ro-MD" dirty="0" err="1"/>
              <a:t>Windows</a:t>
            </a:r>
            <a:r>
              <a:rPr lang="ro-MD" dirty="0"/>
              <a:t> Vista a avut cerințe de sistem mai ridicate decât predecesorul său, Windows XP. Acest lucru a dus la faptul că mulți utilizatori cu computere mai vechi au întâmpinat dificultăți în actualizarea la Vista</a:t>
            </a:r>
            <a:endParaRPr lang="en-US" sz="1600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tx1"/>
                </a:solidFill>
              </a:rPr>
              <a:t>Compatibilitatea cu aplicații și drivere</a:t>
            </a:r>
            <a:r>
              <a:rPr lang="ro-MD" b="1" dirty="0">
                <a:solidFill>
                  <a:schemeClr val="tx1"/>
                </a:solidFill>
              </a:rPr>
              <a:t>:</a:t>
            </a:r>
            <a:r>
              <a:rPr lang="ro-MD" dirty="0"/>
              <a:t>Multe aplicații și drivere dezvoltate pentru versiunile anterioare ale Windows nu erau compatibile cu Windows Vista în stadiul inițial al lansării. Acest lucru a dus la o lipsă de suport pentru hardware și software existent, ceea ce a frustrat utilizatorii.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o-MD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u 5">
            <a:extLst>
              <a:ext uri="{FF2B5EF4-FFF2-40B4-BE49-F238E27FC236}">
                <a16:creationId xmlns:a16="http://schemas.microsoft.com/office/drawing/2014/main" id="{6BD88E6C-3859-4035-BF3E-B7DE06DD4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528763"/>
            <a:ext cx="7704000" cy="2414586"/>
          </a:xfrm>
        </p:spPr>
        <p:txBody>
          <a:bodyPr/>
          <a:lstStyle/>
          <a:p>
            <a:pPr algn="ctr"/>
            <a:r>
              <a:rPr lang="ro-MD" dirty="0"/>
              <a:t>Mul</a:t>
            </a:r>
            <a:r>
              <a:rPr lang="ro-RO" dirty="0" err="1"/>
              <a:t>Țumesc</a:t>
            </a:r>
            <a:r>
              <a:rPr lang="ro-RO" dirty="0"/>
              <a:t> pentru </a:t>
            </a:r>
            <a:r>
              <a:rPr lang="ro-RO" dirty="0" err="1"/>
              <a:t>atenȚIE</a:t>
            </a:r>
            <a:endParaRPr lang="ro-MD" dirty="0"/>
          </a:p>
        </p:txBody>
      </p:sp>
    </p:spTree>
    <p:extLst>
      <p:ext uri="{BB962C8B-B14F-4D97-AF65-F5344CB8AC3E}">
        <p14:creationId xmlns:p14="http://schemas.microsoft.com/office/powerpoint/2010/main" val="407931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2"/>
          <p:cNvSpPr txBox="1">
            <a:spLocks noGrp="1"/>
          </p:cNvSpPr>
          <p:nvPr>
            <p:ph type="subTitle" idx="1"/>
          </p:nvPr>
        </p:nvSpPr>
        <p:spPr>
          <a:xfrm>
            <a:off x="720000" y="1594300"/>
            <a:ext cx="3141600" cy="52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o-MD" dirty="0"/>
              <a:t>Obiective clare</a:t>
            </a:r>
            <a:endParaRPr dirty="0"/>
          </a:p>
        </p:txBody>
      </p:sp>
      <p:sp>
        <p:nvSpPr>
          <p:cNvPr id="483" name="Google Shape;483;p52"/>
          <p:cNvSpPr txBox="1">
            <a:spLocks noGrp="1"/>
          </p:cNvSpPr>
          <p:nvPr>
            <p:ph type="subTitle" idx="6"/>
          </p:nvPr>
        </p:nvSpPr>
        <p:spPr>
          <a:xfrm>
            <a:off x="719999" y="3202250"/>
            <a:ext cx="4409213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o-MD" dirty="0"/>
              <a:t>Planificare eficientă</a:t>
            </a:r>
            <a:endParaRPr dirty="0"/>
          </a:p>
        </p:txBody>
      </p:sp>
      <p:sp>
        <p:nvSpPr>
          <p:cNvPr id="484" name="Google Shape;484;p52"/>
          <p:cNvSpPr txBox="1">
            <a:spLocks noGrp="1"/>
          </p:cNvSpPr>
          <p:nvPr>
            <p:ph type="subTitle" idx="7"/>
          </p:nvPr>
        </p:nvSpPr>
        <p:spPr>
          <a:xfrm>
            <a:off x="4976898" y="1406800"/>
            <a:ext cx="4002796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o-MD" dirty="0"/>
              <a:t>Satisfacția    clientului:</a:t>
            </a:r>
            <a:endParaRPr dirty="0"/>
          </a:p>
        </p:txBody>
      </p:sp>
      <p:sp>
        <p:nvSpPr>
          <p:cNvPr id="485" name="Google Shape;485;p52"/>
          <p:cNvSpPr txBox="1">
            <a:spLocks noGrp="1"/>
          </p:cNvSpPr>
          <p:nvPr>
            <p:ph type="subTitle" idx="8"/>
          </p:nvPr>
        </p:nvSpPr>
        <p:spPr>
          <a:xfrm>
            <a:off x="4976899" y="3389750"/>
            <a:ext cx="3755758" cy="52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o-MD" dirty="0"/>
              <a:t>Echipa competentă</a:t>
            </a:r>
            <a:endParaRPr dirty="0"/>
          </a:p>
        </p:txBody>
      </p:sp>
      <p:sp>
        <p:nvSpPr>
          <p:cNvPr id="486" name="Google Shape;486;p52"/>
          <p:cNvSpPr txBox="1">
            <a:spLocks noGrp="1"/>
          </p:cNvSpPr>
          <p:nvPr>
            <p:ph type="title"/>
          </p:nvPr>
        </p:nvSpPr>
        <p:spPr>
          <a:xfrm>
            <a:off x="720000" y="228600"/>
            <a:ext cx="7704000" cy="7891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 err="1"/>
              <a:t>Caracteristiciile</a:t>
            </a:r>
            <a:r>
              <a:rPr lang="ro-RO" dirty="0"/>
              <a:t> unui proiect de succes</a:t>
            </a:r>
            <a:endParaRPr dirty="0"/>
          </a:p>
        </p:txBody>
      </p:sp>
      <p:sp>
        <p:nvSpPr>
          <p:cNvPr id="487" name="Google Shape;487;p52"/>
          <p:cNvSpPr txBox="1">
            <a:spLocks noGrp="1"/>
          </p:cNvSpPr>
          <p:nvPr>
            <p:ph type="subTitle" idx="4"/>
          </p:nvPr>
        </p:nvSpPr>
        <p:spPr>
          <a:xfrm>
            <a:off x="720000" y="3895100"/>
            <a:ext cx="3863456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o-MD" dirty="0"/>
              <a:t>Un plan detaliat și bine gândit, care include alocarea resurselor, programul și sarcinile, este esențial pentru a asigura că proiectul progresează în mod organizat și că riscurile sunt gestionate corespunzător.</a:t>
            </a:r>
            <a:endParaRPr dirty="0"/>
          </a:p>
        </p:txBody>
      </p:sp>
      <p:sp>
        <p:nvSpPr>
          <p:cNvPr id="488" name="Google Shape;488;p52"/>
          <p:cNvSpPr txBox="1">
            <a:spLocks noGrp="1"/>
          </p:cNvSpPr>
          <p:nvPr>
            <p:ph type="subTitle" idx="2"/>
          </p:nvPr>
        </p:nvSpPr>
        <p:spPr>
          <a:xfrm>
            <a:off x="720000" y="2099650"/>
            <a:ext cx="3141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o-MD" dirty="0"/>
              <a:t>Proiectul trebuie să aibă obiective clare, măsurabile, relevante și realizabile Aceste obiective servesc drept ghid pentru proiect și pentru evaluarea succesului său.</a:t>
            </a:r>
            <a:endParaRPr dirty="0"/>
          </a:p>
        </p:txBody>
      </p:sp>
      <p:sp>
        <p:nvSpPr>
          <p:cNvPr id="489" name="Google Shape;489;p52"/>
          <p:cNvSpPr txBox="1">
            <a:spLocks noGrp="1"/>
          </p:cNvSpPr>
          <p:nvPr>
            <p:ph type="subTitle" idx="3"/>
          </p:nvPr>
        </p:nvSpPr>
        <p:spPr>
          <a:xfrm>
            <a:off x="4976900" y="2099650"/>
            <a:ext cx="3838487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o-MD" dirty="0"/>
              <a:t>Un proiect este de succes atunci când clientul este mulțumit de rezultatele obținute și de calitatea serviciilor furnizate.</a:t>
            </a:r>
            <a:endParaRPr dirty="0"/>
          </a:p>
        </p:txBody>
      </p:sp>
      <p:sp>
        <p:nvSpPr>
          <p:cNvPr id="490" name="Google Shape;490;p52"/>
          <p:cNvSpPr txBox="1">
            <a:spLocks noGrp="1"/>
          </p:cNvSpPr>
          <p:nvPr>
            <p:ph type="subTitle" idx="5"/>
          </p:nvPr>
        </p:nvSpPr>
        <p:spPr>
          <a:xfrm>
            <a:off x="4976900" y="3895100"/>
            <a:ext cx="3771011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o-MD" dirty="0"/>
              <a:t>O echipă de proiect calificată și angajată este crucială. Membrii echipei ar trebui să aibă abilități și cunoștințe relevante și să colaboreze eficient.</a:t>
            </a:r>
            <a:endParaRPr dirty="0"/>
          </a:p>
        </p:txBody>
      </p:sp>
      <p:sp>
        <p:nvSpPr>
          <p:cNvPr id="491" name="Google Shape;491;p52"/>
          <p:cNvSpPr/>
          <p:nvPr/>
        </p:nvSpPr>
        <p:spPr>
          <a:xfrm>
            <a:off x="411343" y="1693175"/>
            <a:ext cx="401100" cy="4011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52"/>
          <p:cNvSpPr/>
          <p:nvPr/>
        </p:nvSpPr>
        <p:spPr>
          <a:xfrm>
            <a:off x="411343" y="3489675"/>
            <a:ext cx="401100" cy="4011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52"/>
          <p:cNvSpPr/>
          <p:nvPr/>
        </p:nvSpPr>
        <p:spPr>
          <a:xfrm>
            <a:off x="4583456" y="1693175"/>
            <a:ext cx="401100" cy="4011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52"/>
          <p:cNvSpPr/>
          <p:nvPr/>
        </p:nvSpPr>
        <p:spPr>
          <a:xfrm>
            <a:off x="4651649" y="3452150"/>
            <a:ext cx="401100" cy="4011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9"/>
          <p:cNvSpPr txBox="1">
            <a:spLocks noGrp="1"/>
          </p:cNvSpPr>
          <p:nvPr>
            <p:ph type="subTitle" idx="9"/>
          </p:nvPr>
        </p:nvSpPr>
        <p:spPr>
          <a:xfrm>
            <a:off x="720000" y="1763073"/>
            <a:ext cx="2568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Facebook</a:t>
            </a:r>
            <a:endParaRPr dirty="0"/>
          </a:p>
        </p:txBody>
      </p:sp>
      <p:sp>
        <p:nvSpPr>
          <p:cNvPr id="302" name="Google Shape;302;p39"/>
          <p:cNvSpPr txBox="1">
            <a:spLocks noGrp="1"/>
          </p:cNvSpPr>
          <p:nvPr>
            <p:ph type="subTitle" idx="13"/>
          </p:nvPr>
        </p:nvSpPr>
        <p:spPr>
          <a:xfrm>
            <a:off x="3288000" y="1763073"/>
            <a:ext cx="2568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 err="1"/>
              <a:t>Github</a:t>
            </a:r>
            <a:endParaRPr dirty="0"/>
          </a:p>
        </p:txBody>
      </p:sp>
      <p:sp>
        <p:nvSpPr>
          <p:cNvPr id="303" name="Google Shape;303;p39"/>
          <p:cNvSpPr txBox="1">
            <a:spLocks noGrp="1"/>
          </p:cNvSpPr>
          <p:nvPr>
            <p:ph type="subTitle" idx="14"/>
          </p:nvPr>
        </p:nvSpPr>
        <p:spPr>
          <a:xfrm>
            <a:off x="720000" y="3081122"/>
            <a:ext cx="2568000" cy="81222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Google Glass</a:t>
            </a:r>
            <a:endParaRPr dirty="0"/>
          </a:p>
        </p:txBody>
      </p:sp>
      <p:sp>
        <p:nvSpPr>
          <p:cNvPr id="304" name="Google Shape;304;p39"/>
          <p:cNvSpPr txBox="1">
            <a:spLocks noGrp="1"/>
          </p:cNvSpPr>
          <p:nvPr>
            <p:ph type="title" idx="2"/>
          </p:nvPr>
        </p:nvSpPr>
        <p:spPr>
          <a:xfrm>
            <a:off x="720000" y="1302000"/>
            <a:ext cx="9840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05" name="Google Shape;305;p39"/>
          <p:cNvSpPr txBox="1">
            <a:spLocks noGrp="1"/>
          </p:cNvSpPr>
          <p:nvPr>
            <p:ph type="title" idx="3"/>
          </p:nvPr>
        </p:nvSpPr>
        <p:spPr>
          <a:xfrm>
            <a:off x="3288000" y="1302000"/>
            <a:ext cx="9840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07" name="Google Shape;307;p39"/>
          <p:cNvSpPr txBox="1">
            <a:spLocks noGrp="1"/>
          </p:cNvSpPr>
          <p:nvPr>
            <p:ph type="title" idx="5"/>
          </p:nvPr>
        </p:nvSpPr>
        <p:spPr>
          <a:xfrm>
            <a:off x="720000" y="2507457"/>
            <a:ext cx="984000" cy="6929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09" name="Google Shape;309;p39"/>
          <p:cNvSpPr txBox="1">
            <a:spLocks noGrp="1"/>
          </p:cNvSpPr>
          <p:nvPr>
            <p:ph type="title" idx="7"/>
          </p:nvPr>
        </p:nvSpPr>
        <p:spPr>
          <a:xfrm>
            <a:off x="3288000" y="2507457"/>
            <a:ext cx="984000" cy="6929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12" name="Google Shape;312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0" dirty="0"/>
              <a:t>Cuprins</a:t>
            </a:r>
            <a:endParaRPr b="0" dirty="0"/>
          </a:p>
        </p:txBody>
      </p:sp>
      <p:sp>
        <p:nvSpPr>
          <p:cNvPr id="316" name="Google Shape;316;p39"/>
          <p:cNvSpPr txBox="1">
            <a:spLocks noGrp="1"/>
          </p:cNvSpPr>
          <p:nvPr>
            <p:ph type="subTitle" idx="15"/>
          </p:nvPr>
        </p:nvSpPr>
        <p:spPr>
          <a:xfrm>
            <a:off x="3288000" y="3081122"/>
            <a:ext cx="2568000" cy="11051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Microsoft </a:t>
            </a:r>
            <a:r>
              <a:rPr lang="ro-RO" dirty="0" err="1"/>
              <a:t>windows</a:t>
            </a:r>
            <a:r>
              <a:rPr lang="ro-RO" dirty="0"/>
              <a:t> Vista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40"/>
          <p:cNvPicPr preferRelativeResize="0"/>
          <p:nvPr/>
        </p:nvPicPr>
        <p:blipFill rotWithShape="1">
          <a:blip r:embed="rId3">
            <a:alphaModFix/>
          </a:blip>
          <a:srcRect l="17823"/>
          <a:stretch/>
        </p:blipFill>
        <p:spPr>
          <a:xfrm>
            <a:off x="10686398" y="-1617988"/>
            <a:ext cx="2833889" cy="303906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40"/>
          <p:cNvSpPr txBox="1">
            <a:spLocks noGrp="1"/>
          </p:cNvSpPr>
          <p:nvPr>
            <p:ph type="title"/>
          </p:nvPr>
        </p:nvSpPr>
        <p:spPr>
          <a:xfrm>
            <a:off x="715100" y="2199400"/>
            <a:ext cx="7713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 err="1"/>
              <a:t>FAcebook</a:t>
            </a:r>
            <a:endParaRPr lang="ro-RO" dirty="0"/>
          </a:p>
        </p:txBody>
      </p:sp>
      <p:sp>
        <p:nvSpPr>
          <p:cNvPr id="325" name="Google Shape;325;p40"/>
          <p:cNvSpPr/>
          <p:nvPr/>
        </p:nvSpPr>
        <p:spPr>
          <a:xfrm>
            <a:off x="3024885" y="1029088"/>
            <a:ext cx="604800" cy="6048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New Facebook interface has arrived! 6 major changes in the FB beta... See  what it looks like! 👇 - postfity.com">
            <a:extLst>
              <a:ext uri="{FF2B5EF4-FFF2-40B4-BE49-F238E27FC236}">
                <a16:creationId xmlns:a16="http://schemas.microsoft.com/office/drawing/2014/main" id="{B9FD6BBD-6AC9-4ED6-AF7B-7A7A823BDC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3601" y="778349"/>
            <a:ext cx="4209283" cy="3208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1"/>
          <p:cNvSpPr txBox="1">
            <a:spLocks noGrp="1"/>
          </p:cNvSpPr>
          <p:nvPr>
            <p:ph type="subTitle" idx="1"/>
          </p:nvPr>
        </p:nvSpPr>
        <p:spPr>
          <a:xfrm>
            <a:off x="720000" y="1061884"/>
            <a:ext cx="4287000" cy="35466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MD" dirty="0"/>
              <a:t>Conectarea oamenilor într-o rețea socială globală, permițându-le să interacționeze, să împărtășească conținut și să comunice cu prietenii și familia lor pe internet.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MD" dirty="0"/>
              <a:t>Dezvoltarea de tehnologii avansate de analiză a datelor și publicitate pentru a genera venituri din platformă și a oferi publicitate personalizată utilizatorilor.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MD" dirty="0"/>
              <a:t>Extinderea ofertei de produse și servicii, inclusiv achiziționarea de alte companii, cum ar fi </a:t>
            </a:r>
            <a:r>
              <a:rPr lang="ro-MD" dirty="0" err="1"/>
              <a:t>Instagram</a:t>
            </a:r>
            <a:r>
              <a:rPr lang="ro-MD" dirty="0"/>
              <a:t> și </a:t>
            </a:r>
            <a:r>
              <a:rPr lang="ro-MD" dirty="0" err="1"/>
              <a:t>WhatsApp</a:t>
            </a:r>
            <a:r>
              <a:rPr lang="ro-MD" dirty="0"/>
              <a:t>, pentru a-și consolida poziția în industria tehnologică și pentru a crește numărul utilizatorilor și angajaților.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4" name="Google Shape;334;p41"/>
          <p:cNvSpPr/>
          <p:nvPr/>
        </p:nvSpPr>
        <p:spPr>
          <a:xfrm>
            <a:off x="-3468" y="-18528"/>
            <a:ext cx="1492500" cy="14925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stituent imagine 2">
            <a:extLst>
              <a:ext uri="{FF2B5EF4-FFF2-40B4-BE49-F238E27FC236}">
                <a16:creationId xmlns:a16="http://schemas.microsoft.com/office/drawing/2014/main" id="{0AB127F3-4656-4363-ABA8-A87C1719015A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pic>
        <p:nvPicPr>
          <p:cNvPr id="2050" name="Picture 2" descr="How To Sell on Facebook Marketplace: Benefits + Rules to Follow">
            <a:extLst>
              <a:ext uri="{FF2B5EF4-FFF2-40B4-BE49-F238E27FC236}">
                <a16:creationId xmlns:a16="http://schemas.microsoft.com/office/drawing/2014/main" id="{B28EFE55-77C6-4F68-ABBF-58F2A97FB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9356" y="885000"/>
            <a:ext cx="3362070" cy="32298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2"/>
          <p:cNvSpPr txBox="1">
            <a:spLocks noGrp="1"/>
          </p:cNvSpPr>
          <p:nvPr>
            <p:ph type="subTitle" idx="1"/>
          </p:nvPr>
        </p:nvSpPr>
        <p:spPr>
          <a:xfrm>
            <a:off x="416781" y="2624299"/>
            <a:ext cx="2814519" cy="5726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Conectarea globală</a:t>
            </a:r>
            <a:endParaRPr dirty="0"/>
          </a:p>
        </p:txBody>
      </p:sp>
      <p:sp>
        <p:nvSpPr>
          <p:cNvPr id="340" name="Google Shape;340;p42"/>
          <p:cNvSpPr txBox="1">
            <a:spLocks noGrp="1"/>
          </p:cNvSpPr>
          <p:nvPr>
            <p:ph type="subTitle" idx="5"/>
          </p:nvPr>
        </p:nvSpPr>
        <p:spPr>
          <a:xfrm>
            <a:off x="3318812" y="2727328"/>
            <a:ext cx="2511300" cy="7606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 algn="ctr"/>
            <a:r>
              <a:rPr lang="ro-MD" dirty="0">
                <a:solidFill>
                  <a:schemeClr val="tx1"/>
                </a:solidFill>
                <a:latin typeface="Syncopate" panose="020B0604020202020204" charset="0"/>
              </a:rPr>
              <a:t>Publicitate și venituri</a:t>
            </a:r>
            <a:endParaRPr lang="en-US" sz="2400" dirty="0">
              <a:solidFill>
                <a:schemeClr val="tx1"/>
              </a:solidFill>
              <a:latin typeface="Syncopate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1" name="Google Shape;341;p42"/>
          <p:cNvSpPr txBox="1">
            <a:spLocks noGrp="1"/>
          </p:cNvSpPr>
          <p:nvPr>
            <p:ph type="subTitle" idx="6"/>
          </p:nvPr>
        </p:nvSpPr>
        <p:spPr>
          <a:xfrm>
            <a:off x="5830112" y="2861187"/>
            <a:ext cx="2511300" cy="6268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 algn="r"/>
            <a:r>
              <a:rPr lang="ro-MD" dirty="0">
                <a:solidFill>
                  <a:schemeClr val="tx1"/>
                </a:solidFill>
              </a:rPr>
              <a:t>Achiziții strategice</a:t>
            </a:r>
            <a:endParaRPr lang="en-US" sz="24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2" name="Google Shape;342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 err="1"/>
              <a:t>ReuȘitele</a:t>
            </a:r>
            <a:r>
              <a:rPr lang="ro-RO" dirty="0"/>
              <a:t> Și</a:t>
            </a:r>
            <a:r>
              <a:rPr lang="en" dirty="0"/>
              <a:t> </a:t>
            </a:r>
            <a:r>
              <a:rPr lang="ro-RO" b="0" dirty="0"/>
              <a:t>Impactul</a:t>
            </a:r>
            <a:endParaRPr b="0" dirty="0"/>
          </a:p>
        </p:txBody>
      </p:sp>
      <p:sp>
        <p:nvSpPr>
          <p:cNvPr id="343" name="Google Shape;343;p42"/>
          <p:cNvSpPr txBox="1">
            <a:spLocks noGrp="1"/>
          </p:cNvSpPr>
          <p:nvPr>
            <p:ph type="subTitle" idx="2"/>
          </p:nvPr>
        </p:nvSpPr>
        <p:spPr>
          <a:xfrm>
            <a:off x="416782" y="3090200"/>
            <a:ext cx="2293138" cy="15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ro-MD" sz="1200" dirty="0"/>
              <a:t>Facebook a reușit să creeze o rețea socială globală cu miliarde de utilizatori din întreaga lume, permițându-le să-și conecteze prietenii și familia, să împărtășească conținut și să comunice în timp real</a:t>
            </a:r>
            <a:endParaRPr lang="en-U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4" name="Google Shape;344;p42"/>
          <p:cNvSpPr txBox="1">
            <a:spLocks noGrp="1"/>
          </p:cNvSpPr>
          <p:nvPr>
            <p:ph type="subTitle" idx="3"/>
          </p:nvPr>
        </p:nvSpPr>
        <p:spPr>
          <a:xfrm>
            <a:off x="3318812" y="3090200"/>
            <a:ext cx="2511300" cy="15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o-MD" sz="1200" dirty="0"/>
              <a:t>Facebook a dezvoltat tehnologii avansate de analiză a datelor și publicitate, ceea ce i-a permis să genereze venituri semnificative din publicitatea </a:t>
            </a:r>
            <a:r>
              <a:rPr lang="ro-MD" sz="1200" dirty="0" err="1"/>
              <a:t>online,devenind</a:t>
            </a:r>
            <a:r>
              <a:rPr lang="ro-MD" sz="1200" dirty="0"/>
              <a:t> una din cele mai mari platforme de publicitate online.</a:t>
            </a:r>
            <a:endParaRPr sz="1200" dirty="0"/>
          </a:p>
        </p:txBody>
      </p:sp>
      <p:sp>
        <p:nvSpPr>
          <p:cNvPr id="345" name="Google Shape;345;p42"/>
          <p:cNvSpPr txBox="1">
            <a:spLocks noGrp="1"/>
          </p:cNvSpPr>
          <p:nvPr>
            <p:ph type="subTitle" idx="4"/>
          </p:nvPr>
        </p:nvSpPr>
        <p:spPr>
          <a:xfrm>
            <a:off x="5917600" y="3090200"/>
            <a:ext cx="2511300" cy="15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ro-MD" sz="1200" dirty="0"/>
              <a:t>Facebook a achiziționat mai multe companii de tehnologie importante, precum </a:t>
            </a:r>
            <a:r>
              <a:rPr lang="ro-MD" sz="1200" dirty="0" err="1"/>
              <a:t>Instagram</a:t>
            </a:r>
            <a:r>
              <a:rPr lang="ro-MD" sz="1200" dirty="0"/>
              <a:t> și </a:t>
            </a:r>
            <a:r>
              <a:rPr lang="ro-MD" sz="1200" dirty="0" err="1"/>
              <a:t>WhatsApp</a:t>
            </a:r>
            <a:r>
              <a:rPr lang="ro-MD" sz="1200" dirty="0"/>
              <a:t>, care au contribuit la extinderea sa și la consolidarea poziției sale în industrie.</a:t>
            </a:r>
            <a:endParaRPr lang="en-U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4" name="Picture 2" descr="China vrea să aibă propria reţea de sateliţi... | News.ro">
            <a:extLst>
              <a:ext uri="{FF2B5EF4-FFF2-40B4-BE49-F238E27FC236}">
                <a16:creationId xmlns:a16="http://schemas.microsoft.com/office/drawing/2014/main" id="{0D9FAA8F-7553-488A-B609-766DEF8810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781" y="1098675"/>
            <a:ext cx="2239200" cy="1383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4" descr="Facebook a avut venituri de peste 25 miliarde dolari trimestrul trecut">
            <a:extLst>
              <a:ext uri="{FF2B5EF4-FFF2-40B4-BE49-F238E27FC236}">
                <a16:creationId xmlns:a16="http://schemas.microsoft.com/office/drawing/2014/main" id="{93D785D9-691F-45FC-8269-0E2123AA90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8812" y="1094134"/>
            <a:ext cx="2239489" cy="1421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6" descr="Facebook este accesat de peste 1,7 miliarde de utilizatori activi în  fiecare lună">
            <a:extLst>
              <a:ext uri="{FF2B5EF4-FFF2-40B4-BE49-F238E27FC236}">
                <a16:creationId xmlns:a16="http://schemas.microsoft.com/office/drawing/2014/main" id="{4B506852-0A64-427B-B658-D76A956E75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3505" y="1110096"/>
            <a:ext cx="2239489" cy="1421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4"/>
          <p:cNvSpPr txBox="1">
            <a:spLocks noGrp="1"/>
          </p:cNvSpPr>
          <p:nvPr>
            <p:ph type="title"/>
          </p:nvPr>
        </p:nvSpPr>
        <p:spPr>
          <a:xfrm>
            <a:off x="4859594" y="1622323"/>
            <a:ext cx="4203289" cy="8332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GITHUB</a:t>
            </a:r>
            <a:endParaRPr dirty="0"/>
          </a:p>
        </p:txBody>
      </p:sp>
      <p:sp>
        <p:nvSpPr>
          <p:cNvPr id="384" name="Google Shape;384;p44"/>
          <p:cNvSpPr/>
          <p:nvPr/>
        </p:nvSpPr>
        <p:spPr>
          <a:xfrm>
            <a:off x="1567550" y="1094213"/>
            <a:ext cx="604800" cy="6048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74" name="Picture 2" descr="What Is GitHub? An Intro to GitHub For WordPress Users (Or Anyone Else!) -  Pagely® Pre-Sales Knowledgebase">
            <a:extLst>
              <a:ext uri="{FF2B5EF4-FFF2-40B4-BE49-F238E27FC236}">
                <a16:creationId xmlns:a16="http://schemas.microsoft.com/office/drawing/2014/main" id="{2D12FA68-09AB-42E3-9DF1-1CD2BDC438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741" y="1163280"/>
            <a:ext cx="4366056" cy="3467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 err="1"/>
              <a:t>ReuȘitele</a:t>
            </a:r>
            <a:r>
              <a:rPr lang="ro-RO" dirty="0"/>
              <a:t> Și</a:t>
            </a:r>
            <a:r>
              <a:rPr lang="en" dirty="0"/>
              <a:t> </a:t>
            </a:r>
            <a:r>
              <a:rPr lang="ro-RO" b="0" dirty="0"/>
              <a:t>Impactul</a:t>
            </a:r>
            <a:endParaRPr b="0" dirty="0"/>
          </a:p>
        </p:txBody>
      </p:sp>
      <p:pic>
        <p:nvPicPr>
          <p:cNvPr id="14" name="Imagine 13">
            <a:extLst>
              <a:ext uri="{FF2B5EF4-FFF2-40B4-BE49-F238E27FC236}">
                <a16:creationId xmlns:a16="http://schemas.microsoft.com/office/drawing/2014/main" id="{10BCA37A-EC21-4CF6-99C3-CF72216E52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574" y="1017725"/>
            <a:ext cx="7959426" cy="408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6764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45"/>
          <p:cNvPicPr preferRelativeResize="0"/>
          <p:nvPr/>
        </p:nvPicPr>
        <p:blipFill rotWithShape="1">
          <a:blip r:embed="rId3">
            <a:alphaModFix/>
          </a:blip>
          <a:srcRect l="10660" t="25782" r="10667" b="21718"/>
          <a:stretch/>
        </p:blipFill>
        <p:spPr>
          <a:xfrm rot="10800000" flipH="1">
            <a:off x="-224960" y="678173"/>
            <a:ext cx="4637198" cy="4376801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Google </a:t>
            </a:r>
            <a:r>
              <a:rPr lang="ro-RO" dirty="0" err="1"/>
              <a:t>glass</a:t>
            </a:r>
            <a:endParaRPr dirty="0"/>
          </a:p>
        </p:txBody>
      </p:sp>
      <p:sp>
        <p:nvSpPr>
          <p:cNvPr id="391" name="Google Shape;391;p45"/>
          <p:cNvSpPr txBox="1">
            <a:spLocks noGrp="1"/>
          </p:cNvSpPr>
          <p:nvPr>
            <p:ph type="subTitle" idx="1"/>
          </p:nvPr>
        </p:nvSpPr>
        <p:spPr>
          <a:xfrm>
            <a:off x="3933000" y="1250873"/>
            <a:ext cx="4491000" cy="30192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ro-MD" dirty="0"/>
              <a:t>Google Glass a fost un proiect inovator, dar a întâmpinat multiple probleme și dificultăți, ceea ce a condus în cele din urmă la considerarea sa ca un eșec comercial și la suspendarea dezvoltării sale pentru consumatori. În cele din urmă, Google a întrerupt proiectul Google Glass pentru consumatori în 2015, și s-a concentrat pe dezvoltarea dispozitivelor inteligente pentru uz industrial și </a:t>
            </a:r>
            <a:r>
              <a:rPr lang="ro-MD" dirty="0" err="1"/>
              <a:t>enterprise</a:t>
            </a:r>
            <a:r>
              <a:rPr lang="ro-MD" dirty="0"/>
              <a:t>, unde au avut mai mult succes. Acest eșec a demonstrat importanța echilibrului între inovație și preocupările legate de intimitate și acceptarea socială în dezvoltarea și lansarea de produse tehnologice.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2" name="Picture 8" descr="Google Glass How-to: Getting Started - YouTube">
            <a:extLst>
              <a:ext uri="{FF2B5EF4-FFF2-40B4-BE49-F238E27FC236}">
                <a16:creationId xmlns:a16="http://schemas.microsoft.com/office/drawing/2014/main" id="{D73D4E59-96F1-48CB-BAC0-E9EE3456BC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949" y="1350169"/>
            <a:ext cx="3583378" cy="2919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chno Day Newsletter by Slidesgo">
  <a:themeElements>
    <a:clrScheme name="Simple Light">
      <a:dk1>
        <a:srgbClr val="191919"/>
      </a:dk1>
      <a:lt1>
        <a:srgbClr val="FFFFFF"/>
      </a:lt1>
      <a:dk2>
        <a:srgbClr val="B9BBEF"/>
      </a:dk2>
      <a:lt2>
        <a:srgbClr val="7CA4FA"/>
      </a:lt2>
      <a:accent1>
        <a:srgbClr val="EDC1E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867</Words>
  <Application>Microsoft Office PowerPoint</Application>
  <PresentationFormat>Expunere pe ecran (16:9)</PresentationFormat>
  <Paragraphs>52</Paragraphs>
  <Slides>13</Slides>
  <Notes>12</Notes>
  <HiddenSlides>0</HiddenSlides>
  <MMClips>0</MMClips>
  <ScaleCrop>false</ScaleCrop>
  <HeadingPairs>
    <vt:vector size="6" baseType="variant">
      <vt:variant>
        <vt:lpstr>Fonturi utilizate</vt:lpstr>
      </vt:variant>
      <vt:variant>
        <vt:i4>7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13</vt:i4>
      </vt:variant>
    </vt:vector>
  </HeadingPairs>
  <TitlesOfParts>
    <vt:vector size="21" baseType="lpstr">
      <vt:lpstr>Roboto Slab</vt:lpstr>
      <vt:lpstr>Syncopate</vt:lpstr>
      <vt:lpstr>Bebas Neue</vt:lpstr>
      <vt:lpstr>Arial</vt:lpstr>
      <vt:lpstr>Calibri</vt:lpstr>
      <vt:lpstr>Rubik</vt:lpstr>
      <vt:lpstr>Anaheim</vt:lpstr>
      <vt:lpstr>Techno Day Newsletter by Slidesgo</vt:lpstr>
      <vt:lpstr>2 Proiecte de succes Și 2 Proiecte fără succes</vt:lpstr>
      <vt:lpstr>Caracteristiciile unui proiect de succes</vt:lpstr>
      <vt:lpstr>01</vt:lpstr>
      <vt:lpstr>FAcebook</vt:lpstr>
      <vt:lpstr>Prezentare PowerPoint</vt:lpstr>
      <vt:lpstr>ReuȘitele Și Impactul</vt:lpstr>
      <vt:lpstr>GITHUB</vt:lpstr>
      <vt:lpstr>ReuȘitele Și Impactul</vt:lpstr>
      <vt:lpstr>Google glass</vt:lpstr>
      <vt:lpstr>Analiza cauzelor eșecului proeictului Google Glass  </vt:lpstr>
      <vt:lpstr>Microsoft Windows Vista </vt:lpstr>
      <vt:lpstr>Cauzele eȘecului </vt:lpstr>
      <vt:lpstr>MulȚumesc pentru atenȚIE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 DAY NEWSLETTER</dc:title>
  <dc:creator>Catalin Buza</dc:creator>
  <cp:lastModifiedBy>Catalin Buza</cp:lastModifiedBy>
  <cp:revision>8</cp:revision>
  <dcterms:modified xsi:type="dcterms:W3CDTF">2023-10-23T21:33:00Z</dcterms:modified>
</cp:coreProperties>
</file>